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9" r:id="rId6"/>
    <p:sldId id="261" r:id="rId7"/>
    <p:sldId id="263" r:id="rId8"/>
    <p:sldId id="265" r:id="rId9"/>
    <p:sldId id="267" r:id="rId10"/>
    <p:sldId id="269" r:id="rId11"/>
    <p:sldId id="271" r:id="rId12"/>
    <p:sldId id="272" r:id="rId13"/>
    <p:sldId id="273" r:id="rId14"/>
    <p:sldId id="275" r:id="rId15"/>
    <p:sldId id="276" r:id="rId16"/>
    <p:sldId id="278" r:id="rId17"/>
    <p:sldId id="280" r:id="rId18"/>
    <p:sldId id="279" r:id="rId19"/>
    <p:sldId id="282" r:id="rId20"/>
    <p:sldId id="286" r:id="rId21"/>
    <p:sldId id="283" r:id="rId22"/>
    <p:sldId id="284" r:id="rId23"/>
    <p:sldId id="285" r:id="rId24"/>
    <p:sldId id="287" r:id="rId25"/>
    <p:sldId id="289" r:id="rId26"/>
    <p:sldId id="290" r:id="rId27"/>
    <p:sldId id="293" r:id="rId28"/>
    <p:sldId id="29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pp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2434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8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0"/>
            <a:ext cx="12188385" cy="6857999"/>
          </a:xfrm>
          <a:prstGeom prst="rect">
            <a:avLst/>
          </a:prstGeom>
        </p:spPr>
      </p:pic>
      <p:sp>
        <p:nvSpPr>
          <p:cNvPr id="110" name="TextBox 58"/>
          <p:cNvSpPr txBox="1"/>
          <p:nvPr/>
        </p:nvSpPr>
        <p:spPr>
          <a:xfrm>
            <a:off x="1991360" y="1340485"/>
            <a:ext cx="70446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学前教育简笔画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教程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pic>
        <p:nvPicPr>
          <p:cNvPr id="6" name="57d82d0e8bc9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2152" y="838804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4357096" cy="420370"/>
            <a:chOff x="568442" y="319364"/>
            <a:chExt cx="43570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42595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二、简笔画中常用的人物五官比例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61390" y="1303655"/>
            <a:ext cx="10401935" cy="187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（一）写实型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（二）夸张型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眼睛靠下，两眼距离宽，表示年龄小。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眼睛靠上，眉眼距离近，表示年龄较大。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3979545"/>
            <a:ext cx="45148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365" y="3979545"/>
            <a:ext cx="4314825" cy="2362200"/>
          </a:xfrm>
          <a:prstGeom prst="rect">
            <a:avLst/>
          </a:prstGeom>
        </p:spPr>
      </p:pic>
      <p:pic>
        <p:nvPicPr>
          <p:cNvPr id="5" name="图片 4" descr="简笔画卡通可爱动物小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165" y="610870"/>
            <a:ext cx="3257550" cy="3257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三、面部表情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61390" y="1303655"/>
            <a:ext cx="10603230" cy="3985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人的表情主要从面部流露出来，而眼睛的表情更为重要，因为眼睛能“传神”，最能表达微妙的感情。眉的变化也很重要，忧时眉头向上紧皱；喜时则眉头稍上扬；愤怒时眉毛紧皱而略竖起。嘴在面部表情上也起了很重要的作用。因此，我们应该懂得一些最普通的表情变化特征，这将有助于人物性格的刻画，现把最常见的几种面部表情特征概括如下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笑：眉开眼弯嘴上翘。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哭：落口垂眼眉下掉。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怒：咬牙瞪眼眉上竖。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愁：垂眼落口皱眉头。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8230" y="2872740"/>
            <a:ext cx="4533900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6416" y="2908432"/>
            <a:ext cx="43738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任务二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简笔画人物的比例结构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一、人体结构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52500" y="1448435"/>
            <a:ext cx="5800725" cy="2215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人体结构是一个复杂的有机整体，主要可分为头、躯干、四肢三大部分。这里可以用各种近似的型块来概括人的形体机构。人体各部分分属三种型块：球形和鼓形，圆柱形和圆锥形，楔形。对于同属一类型块的形体，要根据各自的差异分别研究。注意比较连接块的形状、长宽、厚薄，通过分析人体各部分之间的联系，从而掌握整个人体造型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3663950"/>
            <a:ext cx="2466975" cy="2486025"/>
          </a:xfrm>
          <a:prstGeom prst="rect">
            <a:avLst/>
          </a:prstGeom>
        </p:spPr>
      </p:pic>
      <p:pic>
        <p:nvPicPr>
          <p:cNvPr id="5" name="图片 4" descr="简笔画卡通可爱动物小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705" y="1626870"/>
            <a:ext cx="3938270" cy="393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4831080" y="3499485"/>
            <a:ext cx="2169795" cy="1847850"/>
          </a:xfrm>
          <a:prstGeom prst="triangle">
            <a:avLst/>
          </a:prstGeom>
          <a:solidFill>
            <a:srgbClr val="F09E1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等腰三角形 7"/>
          <p:cNvSpPr/>
          <p:nvPr/>
        </p:nvSpPr>
        <p:spPr>
          <a:xfrm>
            <a:off x="6191885" y="363664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solidFill>
            <a:srgbClr val="6AB73E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等腰三角形 6"/>
          <p:cNvSpPr/>
          <p:nvPr/>
        </p:nvSpPr>
        <p:spPr>
          <a:xfrm>
            <a:off x="4878070" y="1487805"/>
            <a:ext cx="2139315" cy="1749425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solidFill>
            <a:srgbClr val="E7666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587115" y="363664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solidFill>
            <a:srgbClr val="43C0D4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68075" y="1234556"/>
            <a:ext cx="3397885" cy="1705187"/>
            <a:chOff x="5740568" y="2326509"/>
            <a:chExt cx="2548414" cy="1278890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5815339" y="2326509"/>
              <a:ext cx="2473643" cy="12311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2）简笔画的人体各部分比例，可以不必像写实的人像那么准确，大致就是上半身与下半身各一半，手臂呈自然状态垂放时，手指尖大概达到大腿中部的位置，要注意后臂与前臂的长度要差不多，成年男性的肩膀要比女性的略宽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5740568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E76668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0" name="组合 19"/>
          <p:cNvGrpSpPr/>
          <p:nvPr/>
        </p:nvGrpSpPr>
        <p:grpSpPr>
          <a:xfrm>
            <a:off x="922639" y="3370887"/>
            <a:ext cx="3548552" cy="1159087"/>
            <a:chOff x="872382" y="3737488"/>
            <a:chExt cx="2661414" cy="869315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872382" y="3737488"/>
              <a:ext cx="2384108" cy="8434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（1）在造型艺术上，我们要研究物体之间的比例，就必须先有一个进行比较的标准。人体的比例标准是以人体自身的“头长”为单位的。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940554" y="4606803"/>
              <a:ext cx="2593242" cy="0"/>
            </a:xfrm>
            <a:prstGeom prst="line">
              <a:avLst/>
            </a:prstGeom>
            <a:noFill/>
            <a:ln w="12700" cap="flat" cmpd="sng" algn="ctr">
              <a:solidFill>
                <a:srgbClr val="43C0D4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6" name="组合 25"/>
          <p:cNvGrpSpPr/>
          <p:nvPr/>
        </p:nvGrpSpPr>
        <p:grpSpPr>
          <a:xfrm>
            <a:off x="8005129" y="3737427"/>
            <a:ext cx="3397425" cy="1383241"/>
            <a:chOff x="5654277" y="2567968"/>
            <a:chExt cx="2548069" cy="1037431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5697140" y="2567968"/>
              <a:ext cx="2505075" cy="10372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（3）简笔画人物一般具有夸大头部、缩小身体和四肢长度比例的特征，这样可以降低绘画难度。简笔画可根据具体需要，将人物各部的比例进行概括或夸张处理。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5654277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6AB73E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32" name="组合 31"/>
          <p:cNvGrpSpPr/>
          <p:nvPr/>
        </p:nvGrpSpPr>
        <p:grpSpPr>
          <a:xfrm>
            <a:off x="373403" y="323573"/>
            <a:ext cx="2726416" cy="420370"/>
            <a:chOff x="568442" y="319364"/>
            <a:chExt cx="2726417" cy="420371"/>
          </a:xfrm>
        </p:grpSpPr>
        <p:sp>
          <p:nvSpPr>
            <p:cNvPr id="33" name="文本框 23"/>
            <p:cNvSpPr txBox="1"/>
            <p:nvPr/>
          </p:nvSpPr>
          <p:spPr>
            <a:xfrm>
              <a:off x="665958" y="319364"/>
              <a:ext cx="26289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二、人体各部分比例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三、人体动态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TextBox 19"/>
          <p:cNvSpPr txBox="1"/>
          <p:nvPr/>
        </p:nvSpPr>
        <p:spPr>
          <a:xfrm>
            <a:off x="699770" y="1452245"/>
            <a:ext cx="5779770" cy="4246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（一）形成人体各种动态的因素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头部和胸部通过颈部相连，胸部和臀部通过腰部相连，这两部分能弯曲和旋转。（初学者画坐或蹲的动作时，常常因为忽视表现臀部，而将大腿装在腰部的位置上，导致人体比例失调）上肢借肩部关节与胸腔相接，下肢通过髋关节和骨盆相接。人在行走时，上肢的摆动和胸腔一致，下肢的摆动和骨盆一致。整个人通过颈部、腰部、肩关节、髋关节等的活动使之运动。只有注意这些变化，画出的人物才不会显得别扭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（二）人体的动态线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人体在运动时，外形的曲直变化会很多，绘画时应注意其主要的运动方向，抓住由头颈、躯干直到有力的腿所形成的动态主线（即动态线）来刻画，这样更容易表现出动态特征。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8770" y="1217295"/>
            <a:ext cx="5006975" cy="2113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330" y="3330575"/>
            <a:ext cx="3356610" cy="298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726416" cy="420370"/>
            <a:chOff x="568442" y="319364"/>
            <a:chExt cx="27264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6289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四、人体的透视变化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TextBox 19"/>
          <p:cNvSpPr txBox="1"/>
          <p:nvPr/>
        </p:nvSpPr>
        <p:spPr>
          <a:xfrm>
            <a:off x="895985" y="1870075"/>
            <a:ext cx="5110480" cy="2585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当人体正面站立时，人体的两眼连线、两肩连线、胸线、两膝连线等都是相互平行的水平线。当人体侧转时，以上这些相互平行的水平线便不再平行，而集中消失于点。另外，当人物所处位置高低不同时，衣袖、上衣下摆和库管等也都会产生透视变化。人体左右是对称的，从正面看，能看到人的两只手臂、两条腿，如果角度渐渐转移，我们将会看到远离我们的一只手臂和一只腿渐渐变小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1730" y="1376680"/>
            <a:ext cx="5076825" cy="360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03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26016" y="3139572"/>
            <a:ext cx="2214880" cy="660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拓展模块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5287010" y="2710180"/>
            <a:ext cx="5480050" cy="2513965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ClrTx/>
              <a:buSz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本单元重点学习人物简笔画的基础理论及其表现方法。人物简笔画在幼儿园的教育教学活动中起着重要作用。人物简笔画的形式是幼儿易于接受和欣赏的直接的视觉形象，所以掌握人物简笔画这一基本技能，对于一名幼儿教师来说是非常重要的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767504" y="1844923"/>
            <a:ext cx="1428483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195987" y="1844924"/>
            <a:ext cx="0" cy="67916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05963" y="2524085"/>
            <a:ext cx="3390024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805963" y="2524085"/>
            <a:ext cx="0" cy="40519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05963" y="2929276"/>
            <a:ext cx="27432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210217" y="1973939"/>
            <a:ext cx="2330450" cy="420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35" b="1" spc="30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(人物的简笔画)</a:t>
            </a:r>
            <a:endParaRPr lang="zh-CN" altLang="en-US" sz="2135" b="1" spc="300" dirty="0">
              <a:solidFill>
                <a:srgbClr val="F09E17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636" y="1920657"/>
            <a:ext cx="5702536" cy="380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479448" y="260073"/>
            <a:ext cx="1367515" cy="420370"/>
            <a:chOff x="568442" y="319364"/>
            <a:chExt cx="1367516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0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6"/>
          <p:cNvSpPr>
            <a:spLocks noChangeArrowheads="1"/>
          </p:cNvSpPr>
          <p:nvPr/>
        </p:nvSpPr>
        <p:spPr bwMode="auto">
          <a:xfrm>
            <a:off x="3048847" y="1886797"/>
            <a:ext cx="109050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6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重点</a:t>
            </a:r>
            <a:endParaRPr lang="zh-CN" altLang="en-US" sz="2665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80745" y="2481580"/>
            <a:ext cx="576072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sym typeface="+mn-lt"/>
              </a:rPr>
              <a:t>人体结构是一个构造复杂的有机整体。人体结构主要可分为头、躯干、四肢三大部分。可以用各种近似的型块来概括人的形体机构。人体各部分分属三种型块，：球形和鼓形圆柱形和圆锥形，楔形。对于同属 性一类型块的形体，要根据各自的差异分别研究。注意比较互相连接块形长宽、厚薄与大小，通过分析人体各部分之间的联系是掌握整个人体造型的途径。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448" y="260073"/>
            <a:ext cx="1367515" cy="420370"/>
            <a:chOff x="568442" y="319364"/>
            <a:chExt cx="1367516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0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 descr="简笔画卡通可爱动物小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8520" y="1188720"/>
            <a:ext cx="4730750" cy="473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85012" y="3016975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85012" y="4030616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55151" y="4892848"/>
            <a:ext cx="526256" cy="526256"/>
          </a:xfrm>
          <a:prstGeom prst="ellipse">
            <a:avLst/>
          </a:prstGeom>
          <a:solidFill>
            <a:srgbClr val="3F3B6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4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单元一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简笔画概述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98345" y="3065205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单元二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生活用品简笔画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924201" y="4093808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单元三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植物简笔画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6427225" y="4984021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单元四</a:t>
            </a:r>
            <a:r>
              <a:rPr lang="en-US" altLang="zh-CN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景物简笔画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-0.19877 L -0.00087 -0.0015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2448675" y="6858000"/>
            <a:ext cx="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8759" y="2087045"/>
            <a:ext cx="4810839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我国古代画论对面部的五官位置有“三庭五眼”的说法。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6052148" y="1068489"/>
            <a:ext cx="0" cy="5584916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720044" y="2305145"/>
            <a:ext cx="659933" cy="659933"/>
          </a:xfrm>
          <a:prstGeom prst="ellipse">
            <a:avLst/>
          </a:prstGeom>
          <a:solidFill>
            <a:srgbClr val="FF7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en-US" altLang="zh-CN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20044" y="3926635"/>
            <a:ext cx="659933" cy="659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64208" y="5499833"/>
            <a:ext cx="659933" cy="65993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>
            <a:stCxn id="26" idx="4"/>
          </p:cNvCxnSpPr>
          <p:nvPr/>
        </p:nvCxnSpPr>
        <p:spPr>
          <a:xfrm flipH="1">
            <a:off x="-701579" y="2965079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50012" y="4597753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6-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97940" y="2999740"/>
            <a:ext cx="3486573" cy="3159760"/>
          </a:xfrm>
          <a:prstGeom prst="rect">
            <a:avLst/>
          </a:prstGeom>
        </p:spPr>
      </p:pic>
      <p:pic>
        <p:nvPicPr>
          <p:cNvPr id="3" name="图片 2" descr="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2787" y="1910927"/>
            <a:ext cx="5023273" cy="440605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教学设计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5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68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68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68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bldLvl="0" animBg="1"/>
      <p:bldP spid="27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2448675" y="6858000"/>
            <a:ext cx="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0039" y="958439"/>
            <a:ext cx="4810839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人的表情主要从面部流露出来，而眼睛的表情更为重要，因为眼睛能“传神”，最能表达微妙的感情，眉的变化也很重要，忧时眉头向上紧皱；喜时则眉毛稍上扬；愤怒时眉毛紧皱而略竖起。嘴在面部表情上也起了很重要的作用。因此，我们应该懂得一些最普通的表情变化特征，有助于人物性格的刻划，可把最常见的几种面部表情特征概括如下</a:t>
            </a:r>
            <a:endParaRPr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6052148" y="1068489"/>
            <a:ext cx="0" cy="5584916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766611" y="2012321"/>
            <a:ext cx="659933" cy="659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>
            <a:stCxn id="26" idx="4"/>
          </p:cNvCxnSpPr>
          <p:nvPr/>
        </p:nvCxnSpPr>
        <p:spPr>
          <a:xfrm flipH="1">
            <a:off x="-701579" y="2965079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50012" y="4597753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图6-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83188" y="1398058"/>
            <a:ext cx="3983567" cy="2987887"/>
          </a:xfrm>
          <a:prstGeom prst="rect">
            <a:avLst/>
          </a:prstGeom>
        </p:spPr>
      </p:pic>
      <p:pic>
        <p:nvPicPr>
          <p:cNvPr id="1026" name="Picture 2" descr="H:\《学前教育简笔画教材》\第六章\6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2599" y="4314372"/>
            <a:ext cx="3200511" cy="2399212"/>
          </a:xfrm>
          <a:prstGeom prst="rect">
            <a:avLst/>
          </a:prstGeom>
          <a:noFill/>
        </p:spPr>
      </p:pic>
      <p:pic>
        <p:nvPicPr>
          <p:cNvPr id="1027" name="Picture 3" descr="H:\《学前教育简笔画教材》\第六章\6-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328" y="3106781"/>
            <a:ext cx="2857980" cy="2142439"/>
          </a:xfrm>
          <a:prstGeom prst="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教学设计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5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09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9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2448675" y="6858000"/>
            <a:ext cx="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88072" y="5267125"/>
            <a:ext cx="4810839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我国承认直立时的高度，一般以七个半头长为标准。</a:t>
            </a:r>
            <a:endParaRPr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 indent="0">
              <a:lnSpc>
                <a:spcPct val="100000"/>
              </a:lnSpc>
              <a:buFont typeface="Wingdings" panose="05000000000000000000" pitchFamily="2" charset="2"/>
              <a:buNone/>
            </a:pPr>
            <a:endParaRPr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简笔画的人体各部分比例，基本上来说，不必像写实的人像那么准确，大致就是上半身与下半身各一半，手臂呈自然状态垂放时，手指尖大概达到大腿中部的位置，要注意后臂与前臂的长度要差不多</a:t>
            </a:r>
            <a:r>
              <a:rPr lang="zh-CN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。</a:t>
            </a:r>
            <a:endParaRPr lang="zh-CN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6052148" y="1068489"/>
            <a:ext cx="0" cy="5584916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5764208" y="5499833"/>
            <a:ext cx="659933" cy="65993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236279" y="5014313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6-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13684" y="1138161"/>
            <a:ext cx="3314409" cy="3750249"/>
          </a:xfrm>
          <a:prstGeom prst="rect">
            <a:avLst/>
          </a:prstGeom>
        </p:spPr>
      </p:pic>
      <p:pic>
        <p:nvPicPr>
          <p:cNvPr id="3" name="图片 2" descr="6-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3060" y="1120140"/>
            <a:ext cx="2977727" cy="43798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3353" y="5608320"/>
            <a:ext cx="5057140" cy="1029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▲</a:t>
            </a: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成年男性的肩膀要比女性的略宽。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▲</a:t>
            </a:r>
            <a:r>
              <a:rPr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下半身的长度大约是头长的2-3倍，在坐姿时，要注意手臂和腿的长度都可以以头长来进行参照。</a:t>
            </a:r>
            <a:endParaRPr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教学设计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5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115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15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8"/>
          <p:cNvSpPr>
            <a:spLocks noChangeArrowheads="1"/>
          </p:cNvSpPr>
          <p:nvPr/>
        </p:nvSpPr>
        <p:spPr bwMode="auto">
          <a:xfrm>
            <a:off x="1295400" y="4677833"/>
            <a:ext cx="9378951" cy="1054100"/>
          </a:xfrm>
          <a:custGeom>
            <a:avLst/>
            <a:gdLst>
              <a:gd name="T0" fmla="*/ 3516831 w 7034766"/>
              <a:gd name="T1" fmla="*/ 0 h 791278"/>
              <a:gd name="T2" fmla="*/ 7033661 w 7034766"/>
              <a:gd name="T3" fmla="*/ 789873 h 791278"/>
              <a:gd name="T4" fmla="*/ 3516831 w 7034766"/>
              <a:gd name="T5" fmla="*/ 215640 h 791278"/>
              <a:gd name="T6" fmla="*/ 0 w 7034766"/>
              <a:gd name="T7" fmla="*/ 789873 h 791278"/>
              <a:gd name="T8" fmla="*/ 3516831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35" name="Group 5"/>
          <p:cNvGrpSpPr/>
          <p:nvPr/>
        </p:nvGrpSpPr>
        <p:grpSpPr bwMode="auto">
          <a:xfrm rot="240000">
            <a:off x="5502064" y="2487719"/>
            <a:ext cx="2305049" cy="2305049"/>
            <a:chOff x="0" y="0"/>
            <a:chExt cx="1728192" cy="1728192"/>
          </a:xfrm>
        </p:grpSpPr>
        <p:sp>
          <p:nvSpPr>
            <p:cNvPr id="36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43C0D4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59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8" name="TextBox 70"/>
            <p:cNvSpPr>
              <a:spLocks noChangeArrowheads="1"/>
            </p:cNvSpPr>
            <p:nvPr/>
          </p:nvSpPr>
          <p:spPr bwMode="auto">
            <a:xfrm>
              <a:off x="631765" y="479375"/>
              <a:ext cx="464660" cy="745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5865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  <a:endParaRPr lang="zh-CN" altLang="en-US" sz="5865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9" name="Group 9"/>
          <p:cNvGrpSpPr/>
          <p:nvPr/>
        </p:nvGrpSpPr>
        <p:grpSpPr bwMode="auto">
          <a:xfrm rot="-480000">
            <a:off x="3720042" y="3007783"/>
            <a:ext cx="1864784" cy="1862667"/>
            <a:chOff x="0" y="0"/>
            <a:chExt cx="1728192" cy="1728192"/>
          </a:xfrm>
        </p:grpSpPr>
        <p:sp>
          <p:nvSpPr>
            <p:cNvPr id="40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09E17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1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C37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2" name="TextBox 74"/>
            <p:cNvSpPr>
              <a:spLocks noChangeArrowheads="1"/>
            </p:cNvSpPr>
            <p:nvPr/>
          </p:nvSpPr>
          <p:spPr bwMode="auto">
            <a:xfrm>
              <a:off x="613695" y="479375"/>
              <a:ext cx="500803" cy="77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  <a:endParaRPr lang="zh-CN" altLang="en-US" sz="48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3" name="Group 13"/>
          <p:cNvGrpSpPr/>
          <p:nvPr/>
        </p:nvGrpSpPr>
        <p:grpSpPr bwMode="auto">
          <a:xfrm rot="-981927">
            <a:off x="2168526" y="3545417"/>
            <a:ext cx="1623483" cy="1625600"/>
            <a:chOff x="0" y="0"/>
            <a:chExt cx="1728192" cy="1728192"/>
          </a:xfrm>
        </p:grpSpPr>
        <p:sp>
          <p:nvSpPr>
            <p:cNvPr id="44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E76668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5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E24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6" name="TextBox 78"/>
            <p:cNvSpPr>
              <a:spLocks noChangeArrowheads="1"/>
            </p:cNvSpPr>
            <p:nvPr/>
          </p:nvSpPr>
          <p:spPr bwMode="auto">
            <a:xfrm>
              <a:off x="608246" y="493115"/>
              <a:ext cx="511698" cy="75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0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endParaRPr lang="zh-CN" altLang="en-US" sz="4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Group 17"/>
          <p:cNvGrpSpPr/>
          <p:nvPr/>
        </p:nvGrpSpPr>
        <p:grpSpPr bwMode="auto">
          <a:xfrm rot="1140000">
            <a:off x="7791451" y="3144520"/>
            <a:ext cx="1864783" cy="1864784"/>
            <a:chOff x="0" y="0"/>
            <a:chExt cx="1728192" cy="1728192"/>
          </a:xfrm>
        </p:grpSpPr>
        <p:sp>
          <p:nvSpPr>
            <p:cNvPr id="48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6AB73E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9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487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50" name="TextBox 82"/>
            <p:cNvSpPr>
              <a:spLocks noChangeArrowheads="1"/>
            </p:cNvSpPr>
            <p:nvPr/>
          </p:nvSpPr>
          <p:spPr bwMode="auto">
            <a:xfrm>
              <a:off x="613695" y="479375"/>
              <a:ext cx="500803" cy="769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4</a:t>
              </a:r>
              <a:endParaRPr lang="zh-CN" altLang="en-US" sz="48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8" name="矩形 17"/>
          <p:cNvSpPr>
            <a:spLocks noChangeArrowheads="1"/>
          </p:cNvSpPr>
          <p:nvPr/>
        </p:nvSpPr>
        <p:spPr bwMode="auto">
          <a:xfrm>
            <a:off x="1722120" y="2514600"/>
            <a:ext cx="1723390" cy="97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上半身不变，腿部动作不一样的动态练习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17"/>
          <p:cNvSpPr>
            <a:spLocks noChangeArrowheads="1"/>
          </p:cNvSpPr>
          <p:nvPr/>
        </p:nvSpPr>
        <p:spPr bwMode="auto">
          <a:xfrm rot="240000">
            <a:off x="3712210" y="2051050"/>
            <a:ext cx="17983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>
              <a:lnSpc>
                <a:spcPct val="150000"/>
              </a:lnSpc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特殊动态练习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 rot="180000">
            <a:off x="5793672" y="1522715"/>
            <a:ext cx="194825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单个人物动态练习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17"/>
          <p:cNvSpPr>
            <a:spLocks noChangeArrowheads="1"/>
          </p:cNvSpPr>
          <p:nvPr/>
        </p:nvSpPr>
        <p:spPr bwMode="auto">
          <a:xfrm rot="1080000">
            <a:off x="8436820" y="2096215"/>
            <a:ext cx="1948252" cy="97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下半身不变，上半身动作不一样的动态练习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教学反思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58" grpId="0" bldLvl="0" autoUpdateAnimBg="0"/>
      <p:bldP spid="59" grpId="0" bldLvl="0" autoUpdateAnimBg="0"/>
      <p:bldP spid="60" grpId="0" bldLvl="0" autoUpdateAnimBg="0"/>
      <p:bldP spid="61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2374900" y="1188085"/>
            <a:ext cx="3446780" cy="2571115"/>
          </a:xfrm>
          <a:prstGeom prst="rect">
            <a:avLst/>
          </a:prstGeom>
        </p:spPr>
      </p:pic>
      <p:pic>
        <p:nvPicPr>
          <p:cNvPr id="3" name="图片 2" descr="0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6030" y="3958590"/>
            <a:ext cx="3408680" cy="2493645"/>
          </a:xfrm>
          <a:prstGeom prst="rect">
            <a:avLst/>
          </a:prstGeom>
        </p:spPr>
      </p:pic>
      <p:pic>
        <p:nvPicPr>
          <p:cNvPr id="4" name="图片 3" descr="0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4900" y="3900805"/>
            <a:ext cx="3271520" cy="2493645"/>
          </a:xfrm>
          <a:prstGeom prst="rect">
            <a:avLst/>
          </a:prstGeom>
        </p:spPr>
      </p:pic>
      <p:pic>
        <p:nvPicPr>
          <p:cNvPr id="5" name="图片 4" descr="0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5250" y="1330960"/>
            <a:ext cx="3299460" cy="256984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教学反思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7" cy="6857999"/>
          </a:xfrm>
          <a:prstGeom prst="rect">
            <a:avLst/>
          </a:prstGeom>
        </p:spPr>
      </p:pic>
      <p:sp>
        <p:nvSpPr>
          <p:cNvPr id="8" name="TextBox 58"/>
          <p:cNvSpPr txBox="1"/>
          <p:nvPr/>
        </p:nvSpPr>
        <p:spPr>
          <a:xfrm>
            <a:off x="2040327" y="1508787"/>
            <a:ext cx="549583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E76668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谢谢</a:t>
            </a:r>
            <a:r>
              <a:rPr lang="zh-CN" altLang="en-US" sz="8800" dirty="0">
                <a:solidFill>
                  <a:srgbClr val="3F3B6D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观赏</a:t>
            </a:r>
            <a:endParaRPr lang="zh-CN" altLang="en-US" sz="8800" dirty="0">
              <a:solidFill>
                <a:srgbClr val="3F3B6D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5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13257" y="3519260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6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69747" y="4676411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7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单元五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动物简笔画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26590" y="3567490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单元六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人物简笔画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708936" y="4739603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单元七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简笔画创编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3" grpId="0"/>
      <p:bldP spid="33" grpId="1"/>
      <p:bldP spid="34" grpId="0"/>
      <p:bldP spid="34" grpId="1"/>
      <p:bldP spid="35" grpId="0"/>
      <p:bldP spid="35" grpId="1"/>
      <p:bldP spid="37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92000" cy="686003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E24246"/>
          </a:solidFill>
          <a:ln w="9525" cap="flat" cmpd="sng" algn="ctr">
            <a:solidFill>
              <a:srgbClr val="DA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075" y="3068955"/>
            <a:ext cx="5202555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单元六</a:t>
            </a:r>
            <a:r>
              <a:rPr lang="en-US" altLang="zh-CN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 </a:t>
            </a:r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人</a:t>
            </a:r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物简笔画</a:t>
            </a:r>
            <a:endParaRPr lang="zh-CN" altLang="zh-CN" sz="4265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4917" y="1231773"/>
            <a:ext cx="10046733" cy="5269568"/>
            <a:chOff x="611188" y="803187"/>
            <a:chExt cx="7535050" cy="3952176"/>
          </a:xfrm>
        </p:grpSpPr>
        <p:sp>
          <p:nvSpPr>
            <p:cNvPr id="3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E76668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6156176" y="113159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135" b="1" dirty="0">
                  <a:solidFill>
                    <a:srgbClr val="F09E17"/>
                  </a:solidFill>
                </a:rPr>
                <a:t>素质目标</a:t>
              </a:r>
              <a:endParaRPr lang="zh-CN" altLang="en-US" sz="2135" b="1" dirty="0">
                <a:solidFill>
                  <a:srgbClr val="F09E17"/>
                </a:solidFill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99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在幼儿园美术领域活动中，能够引导幼儿观察周边人物面部细节和体态，归纳人体四肢躯干的比例和穿插关系。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730762" y="224981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43C0D4"/>
                  </a:solidFill>
                </a:rPr>
                <a:t>能力目标</a:t>
              </a:r>
              <a:endParaRPr lang="zh-CN" altLang="en-US" sz="2135" b="1" dirty="0">
                <a:solidFill>
                  <a:srgbClr val="43C0D4"/>
                </a:solidFill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53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能够准确描绘出儿童与成人脸部和体态的不同之处。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210511" y="322950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6AB73E"/>
                  </a:solidFill>
                </a:rPr>
                <a:t>知识目标</a:t>
              </a:r>
              <a:endParaRPr lang="zh-CN" altLang="en-US" sz="2135" b="1" dirty="0">
                <a:solidFill>
                  <a:srgbClr val="6AB73E"/>
                </a:solidFill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53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能够理解简笔画人物的面部五官分布规律，身高头长的规律。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682"/>
            <p:cNvSpPr txBox="1"/>
            <p:nvPr/>
          </p:nvSpPr>
          <p:spPr>
            <a:xfrm>
              <a:off x="5694585" y="1301196"/>
              <a:ext cx="307181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690061" y="3379577"/>
              <a:ext cx="316230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3005250" y="2397162"/>
              <a:ext cx="296704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3403" y="323573"/>
            <a:ext cx="1367516" cy="420370"/>
            <a:chOff x="568442" y="319364"/>
            <a:chExt cx="1367517" cy="420371"/>
          </a:xfrm>
        </p:grpSpPr>
        <p:sp>
          <p:nvSpPr>
            <p:cNvPr id="22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6416" y="2908432"/>
            <a:ext cx="43738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任务一 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0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人物简笔画的五官结构</a:t>
            </a:r>
            <a:endParaRPr lang="zh-CN" altLang="en-US" sz="30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25"/>
          <a:stretch>
            <a:fillRect/>
          </a:stretch>
        </p:blipFill>
        <p:spPr>
          <a:xfrm>
            <a:off x="-559941" y="2581195"/>
            <a:ext cx="2090157" cy="428730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865" y="2604243"/>
            <a:ext cx="1665013" cy="4244527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380277" y="4609371"/>
            <a:ext cx="1782660" cy="3784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（一）三庭</a:t>
            </a:r>
            <a:endParaRPr lang="zh-CN" altLang="en-US" sz="1865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54959" y="3525011"/>
            <a:ext cx="1780935" cy="3784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（二）五眼</a:t>
            </a:r>
            <a:endParaRPr lang="zh-CN" altLang="en-US" sz="1865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91285" y="3332989"/>
            <a:ext cx="1664821" cy="6654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（三）口、耳的位置</a:t>
            </a:r>
            <a:endParaRPr lang="zh-CN" altLang="en-US" sz="1865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44139" y="3525011"/>
            <a:ext cx="1824203" cy="6654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（四）侧面头的比例</a:t>
            </a:r>
            <a:endParaRPr lang="zh-CN" altLang="en-US" sz="1865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28006" y="4419289"/>
            <a:ext cx="1824203" cy="6654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（五）孩童面部五官比例</a:t>
            </a:r>
            <a:endParaRPr lang="zh-CN" altLang="en-US" sz="1865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434799" y="2714145"/>
            <a:ext cx="1584000" cy="1584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rgbClr val="E766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280559" y="1759727"/>
            <a:ext cx="1584000" cy="15840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38100">
            <a:solidFill>
              <a:srgbClr val="F09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392793" y="1495513"/>
            <a:ext cx="1584000" cy="15840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38100">
            <a:solidFill>
              <a:srgbClr val="43C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443721" y="1759727"/>
            <a:ext cx="1584000" cy="1584000"/>
          </a:xfrm>
          <a:prstGeom prst="ellipse">
            <a:avLst/>
          </a:prstGeom>
          <a:blipFill dpi="0" rotWithShape="1">
            <a:blip r:embed="rId8"/>
            <a:srcRect/>
            <a:stretch>
              <a:fillRect l="-8000" t="-5000" r="-5000" b="-5000"/>
            </a:stretch>
          </a:blipFill>
          <a:ln w="38100">
            <a:solidFill>
              <a:srgbClr val="6AB7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305319" y="2719833"/>
            <a:ext cx="1584000" cy="1584000"/>
          </a:xfrm>
          <a:prstGeom prst="ellipse">
            <a:avLst/>
          </a:prstGeom>
          <a:blipFill dpi="0" rotWithShape="1">
            <a:blip r:embed="rId9"/>
            <a:srcRect/>
            <a:stretch>
              <a:fillRect l="-5000" t="-5000" r="-5000" b="-5000"/>
            </a:stretch>
          </a:blipFill>
          <a:ln w="38100">
            <a:solidFill>
              <a:srgbClr val="565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4203065" y="5123180"/>
            <a:ext cx="4387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我国古代画论对面部的五官位置有“三庭五眼”的说法。</a:t>
            </a:r>
            <a:endParaRPr lang="zh-CN" altLang="en-US" sz="1335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73403" y="323573"/>
            <a:ext cx="2454636" cy="420370"/>
            <a:chOff x="568442" y="319364"/>
            <a:chExt cx="2454637" cy="420371"/>
          </a:xfrm>
        </p:grpSpPr>
        <p:sp>
          <p:nvSpPr>
            <p:cNvPr id="54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一、面部五官比例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9" dur="20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1264E-6 3.7037E-6 L -0.2862 -0.00324 " pathEditMode="relative" rAng="0" ptsTypes="AA">
                                          <p:cBhvr>
                                            <p:cTn id="14" dur="20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10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9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1.95619E-6 L 0.31771 0.73033 " pathEditMode="relative" rAng="0" ptsTypes="AA">
                                          <p:cBhvr>
                                            <p:cTn id="19" dur="6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85" y="365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9" presetClass="path" presetSubtype="0" ac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38889E-6 3.45679E-6 L 0.17066 0.86913 " pathEditMode="relative" rAng="0" ptsTypes="AA">
                                          <p:cBhvr>
                                            <p:cTn id="23" dur="6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24" y="4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9" presetClass="path" presetSubtype="0" ac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2.00555E-6 L 0 0.88121 " pathEditMode="relative" rAng="0" ptsTypes="AA">
                                          <p:cBhvr>
                                            <p:cTn id="27" dur="6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4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49" presetClass="path" presetSubtype="0" ac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88889E-6 -4.29497E-6 L -0.17049 0.86671 " pathEditMode="relative" rAng="0" ptsTypes="AA">
                                          <p:cBhvr>
                                            <p:cTn id="31" dur="6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24" y="433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49" presetClass="path" presetSubtype="0" accel="5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2.22222E-6 2.89108E-6 L -0.32778 0.75902 " pathEditMode="relative" rAng="0" ptsTypes="AA">
                                          <p:cBhvr>
                                            <p:cTn id="35" dur="6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89" y="379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2" grpId="0"/>
          <p:bldP spid="43" grpId="0"/>
          <p:bldP spid="44" grpId="0"/>
          <p:bldP spid="45" grpId="0" bldLvl="0" animBg="1"/>
          <p:bldP spid="45" grpId="1" bldLvl="0" animBg="1"/>
          <p:bldP spid="46" grpId="0" bldLvl="0" animBg="1"/>
          <p:bldP spid="46" grpId="1" bldLvl="0" animBg="1"/>
          <p:bldP spid="47" grpId="0" bldLvl="0" animBg="1"/>
          <p:bldP spid="47" grpId="1" bldLvl="0" animBg="1"/>
          <p:bldP spid="48" grpId="0" bldLvl="0" animBg="1"/>
          <p:bldP spid="48" grpId="1" bldLvl="0" animBg="1"/>
          <p:bldP spid="49" grpId="0" bldLvl="0" animBg="1"/>
          <p:bldP spid="49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9" dur="20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1264E-6 3.7037E-6 L -0.2862 -0.00324 " pathEditMode="relative" rAng="0" ptsTypes="AA">
                                          <p:cBhvr>
                                            <p:cTn id="14" dur="20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10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9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1.95619E-6 L 0.31771 0.73033 " pathEditMode="relative" rAng="0" ptsTypes="AA">
                                          <p:cBhvr>
                                            <p:cTn id="19" dur="6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85" y="365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9" presetClass="path" presetSubtype="0" ac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38889E-6 3.45679E-6 L 0.17066 0.86913 " pathEditMode="relative" rAng="0" ptsTypes="AA">
                                          <p:cBhvr>
                                            <p:cTn id="23" dur="6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24" y="4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9" presetClass="path" presetSubtype="0" ac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2.00555E-6 L 0 0.88121 " pathEditMode="relative" rAng="0" ptsTypes="AA">
                                          <p:cBhvr>
                                            <p:cTn id="27" dur="6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4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49" presetClass="path" presetSubtype="0" ac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88889E-6 -4.29497E-6 L -0.17049 0.86671 " pathEditMode="relative" rAng="0" ptsTypes="AA">
                                          <p:cBhvr>
                                            <p:cTn id="31" dur="6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24" y="433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49" presetClass="path" presetSubtype="0" accel="5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2.22222E-6 2.89108E-6 L -0.32778 0.75902 " pathEditMode="relative" rAng="0" ptsTypes="AA">
                                          <p:cBhvr>
                                            <p:cTn id="35" dur="6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89" y="379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2" grpId="0"/>
          <p:bldP spid="43" grpId="0"/>
          <p:bldP spid="44" grpId="0"/>
          <p:bldP spid="45" grpId="0" bldLvl="0" animBg="1"/>
          <p:bldP spid="45" grpId="1" bldLvl="0" animBg="1"/>
          <p:bldP spid="46" grpId="0" bldLvl="0" animBg="1"/>
          <p:bldP spid="46" grpId="1" bldLvl="0" animBg="1"/>
          <p:bldP spid="47" grpId="0" bldLvl="0" animBg="1"/>
          <p:bldP spid="47" grpId="1" bldLvl="0" animBg="1"/>
          <p:bldP spid="48" grpId="0" bldLvl="0" animBg="1"/>
          <p:bldP spid="48" grpId="1" bldLvl="0" animBg="1"/>
          <p:bldP spid="49" grpId="0" bldLvl="0" animBg="1"/>
          <p:bldP spid="49" grpId="1" bldLvl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10"/>
          <p:cNvSpPr>
            <a:spLocks noChangeArrowheads="1"/>
          </p:cNvSpPr>
          <p:nvPr/>
        </p:nvSpPr>
        <p:spPr bwMode="auto">
          <a:xfrm rot="16200000">
            <a:off x="5394476" y="-1857264"/>
            <a:ext cx="1691080" cy="11233248"/>
          </a:xfrm>
          <a:prstGeom prst="downArrow">
            <a:avLst>
              <a:gd name="adj1" fmla="val 49065"/>
              <a:gd name="adj2" fmla="val 44827"/>
            </a:avLst>
          </a:pr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eaVert" lIns="110413" tIns="55206" rIns="110413" bIns="55206"/>
          <a:lstStyle/>
          <a:p>
            <a:pPr>
              <a:defRPr/>
            </a:pPr>
            <a:endParaRPr lang="zh-CN" altLang="en-US" sz="2535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3791744" y="2871715"/>
            <a:ext cx="2054273" cy="1861361"/>
            <a:chOff x="1214414" y="2786058"/>
            <a:chExt cx="1935848" cy="1751017"/>
          </a:xfrm>
        </p:grpSpPr>
        <p:grpSp>
          <p:nvGrpSpPr>
            <p:cNvPr id="29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rgbClr val="F09E17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1214414" y="3533074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5" b="1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（二）五眼</a:t>
              </a:r>
              <a:endParaRPr lang="zh-CN" altLang="en-US" sz="1865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6108056" y="2871715"/>
            <a:ext cx="2054272" cy="1861361"/>
            <a:chOff x="1143205" y="2786058"/>
            <a:chExt cx="1935848" cy="1751017"/>
          </a:xfrm>
        </p:grpSpPr>
        <p:grpSp>
          <p:nvGrpSpPr>
            <p:cNvPr id="34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36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7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rgbClr val="43C0D4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5" name="Text Box 9"/>
            <p:cNvSpPr txBox="1">
              <a:spLocks noChangeArrowheads="1"/>
            </p:cNvSpPr>
            <p:nvPr/>
          </p:nvSpPr>
          <p:spPr bwMode="auto">
            <a:xfrm>
              <a:off x="1143205" y="3533142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（三）口、耳的位置</a:t>
              </a:r>
              <a:endParaRPr lang="zh-CN" altLang="en-US" sz="18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8572023" y="2871715"/>
            <a:ext cx="2054273" cy="1861361"/>
            <a:chOff x="1214414" y="2786058"/>
            <a:chExt cx="1935848" cy="1751017"/>
          </a:xfrm>
        </p:grpSpPr>
        <p:grpSp>
          <p:nvGrpSpPr>
            <p:cNvPr id="39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1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rgbClr val="6AB73E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5" b="1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（四）侧面头的比例</a:t>
              </a:r>
              <a:endParaRPr lang="zh-CN" altLang="en-US" sz="1865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0"/>
          <p:cNvGrpSpPr/>
          <p:nvPr/>
        </p:nvGrpSpPr>
        <p:grpSpPr bwMode="auto">
          <a:xfrm>
            <a:off x="1391477" y="2871715"/>
            <a:ext cx="2054273" cy="1861361"/>
            <a:chOff x="1214414" y="2786058"/>
            <a:chExt cx="1935848" cy="1751017"/>
          </a:xfrm>
        </p:grpSpPr>
        <p:grpSp>
          <p:nvGrpSpPr>
            <p:cNvPr id="44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6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rgbClr val="E76668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1865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5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（一）三庭</a:t>
              </a:r>
              <a:endParaRPr lang="zh-CN" altLang="en-US" sz="186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8" name="矩形标注 47"/>
          <p:cNvSpPr/>
          <p:nvPr/>
        </p:nvSpPr>
        <p:spPr>
          <a:xfrm>
            <a:off x="4192149" y="5074352"/>
            <a:ext cx="2340000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rgbClr val="A5A5A5"/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矩形标注 48"/>
          <p:cNvSpPr/>
          <p:nvPr/>
        </p:nvSpPr>
        <p:spPr>
          <a:xfrm>
            <a:off x="1758896" y="2452677"/>
            <a:ext cx="2160000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Rectangle 28"/>
          <p:cNvSpPr>
            <a:spLocks noChangeArrowheads="1"/>
          </p:cNvSpPr>
          <p:nvPr/>
        </p:nvSpPr>
        <p:spPr bwMode="auto">
          <a:xfrm>
            <a:off x="3918585" y="5115560"/>
            <a:ext cx="2850515" cy="173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从正面平视观察人的面部，脸的宽度约为眼的宽度的 5 倍，眼睛的左右两边至耳孔处各为一眼的宽度，两眼距离为一眼的宽度，再加上两眼本身的宽度，故称“五眼”。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647825" y="1209675"/>
            <a:ext cx="2544445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从发际线到眉毛为一庭，从眉毛到鼻端为一庭，从鼻端到下巴为一庭，故称“三庭”，三庭的距离应相等。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标注 51"/>
          <p:cNvSpPr/>
          <p:nvPr/>
        </p:nvSpPr>
        <p:spPr>
          <a:xfrm>
            <a:off x="6486957" y="2452677"/>
            <a:ext cx="2340000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rgbClr val="A5A5A5"/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Rectangle 28"/>
          <p:cNvSpPr>
            <a:spLocks noChangeArrowheads="1"/>
          </p:cNvSpPr>
          <p:nvPr/>
        </p:nvSpPr>
        <p:spPr bwMode="auto">
          <a:xfrm>
            <a:off x="6360160" y="938530"/>
            <a:ext cx="2466975" cy="146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（1）口缝（两唇闭合缝）在鼻端到下巴的上部三分之一处。（2）平视人的面部，耳朵长度的位置在眉毛和鼻端之间。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标注 53"/>
          <p:cNvSpPr/>
          <p:nvPr/>
        </p:nvSpPr>
        <p:spPr>
          <a:xfrm>
            <a:off x="9016379" y="5069272"/>
            <a:ext cx="2160000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rgbClr val="A5A5A5"/>
          </a:solidFill>
          <a:ln w="25400" cap="flat" cmpd="sng" algn="ctr">
            <a:noFill/>
            <a:prstDash val="solid"/>
          </a:ln>
          <a:effectLst/>
        </p:spPr>
        <p:txBody>
          <a:bodyPr lIns="110413" tIns="55206" rIns="110413" bIns="5520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8991600" y="5115560"/>
            <a:ext cx="2364740" cy="146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6" rIns="110413" bIns="5520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侧面头的宽和长基本相等，“三庭”的位置和正面相同，鼻头较为突出，耳朵至外眼角的距离等于外眼角至口角的距离。</a:t>
            </a:r>
            <a:endParaRPr lang="zh-CN" altLang="en-US" sz="1465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3403" y="323573"/>
            <a:ext cx="2454636" cy="420370"/>
            <a:chOff x="568442" y="319364"/>
            <a:chExt cx="2454637" cy="420371"/>
          </a:xfrm>
        </p:grpSpPr>
        <p:sp>
          <p:nvSpPr>
            <p:cNvPr id="3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一、面部五官比例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8" grpId="0" bldLvl="0" animBg="1"/>
      <p:bldP spid="48" grpId="1" bldLvl="0" animBg="1"/>
      <p:bldP spid="49" grpId="0" bldLvl="0" animBg="1"/>
      <p:bldP spid="49" grpId="1" bldLvl="0" animBg="1"/>
      <p:bldP spid="50" grpId="0"/>
      <p:bldP spid="51" grpId="0"/>
      <p:bldP spid="52" grpId="0" bldLvl="0" animBg="1"/>
      <p:bldP spid="52" grpId="1" bldLvl="0" animBg="1"/>
      <p:bldP spid="53" grpId="0"/>
      <p:bldP spid="54" grpId="0" bldLvl="0" animBg="1"/>
      <p:bldP spid="54" grpId="1" bldLvl="0" animBg="1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454636" cy="420370"/>
            <a:chOff x="568442" y="319364"/>
            <a:chExt cx="245463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一、面部五官比例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61390" y="1046480"/>
            <a:ext cx="10401935" cy="52666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（五）孩童面部五官比例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（1）婴儿的头部特别大，四肢就会显得特别短，随着年龄的增长，躯干和四肢发育得较快，直到成年，头部与全身的比例也逐渐减小。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（2）儿童面部五官比例：儿童面部较圆，其五官比例与成人有明显区别，具体表现如下。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①纵看。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cap="none" spc="300" normalizeH="0" baseline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成人：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分为三庭。儿童：分为上下两个部分，上半部为前额和头顶，下半部为五官位置。眉毛位于头长的二分之一处，从眉毛以下至下巴被四等分，分别表示眼、鼻、口的位置。成人：从头顶到下巴的二分之一处为眼。儿童：从头顶到下巴的二分之一处为眉。②横看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cap="none" spc="300" normalizeH="0" baseline="0" dirty="0">
                <a:solidFill>
                  <a:srgbClr val="43C0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成人：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分为五眼。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cap="none" spc="300" normalizeH="0" baseline="0" dirty="0">
                <a:solidFill>
                  <a:srgbClr val="6AB73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儿童：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两眼距离大于一个眼的宽度，大概为眼的 1.25 倍。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归纳起来，儿童面部特征为：脑袋大、前额大、眼睛大；鼻子塌、鼻孔小、嘴唇上翘而肥厚、唇下沟明显，耳朵小，眉毛淡。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799.99842519685,&quot;width&quot;:19194.30708661417}"/>
</p:tagLst>
</file>

<file path=ppt/tags/tag2.xml><?xml version="1.0" encoding="utf-8"?>
<p:tagLst xmlns:p="http://schemas.openxmlformats.org/presentationml/2006/main">
  <p:tag name="KSO_WM_UNIT_PLACING_PICTURE_USER_VIEWPORT" val="{&quot;height&quot;:4702.666666666666,&quot;width&quot;:6304}"/>
</p:tagLst>
</file>

<file path=ppt/tags/tag3.xml><?xml version="1.0" encoding="utf-8"?>
<p:tagLst xmlns:p="http://schemas.openxmlformats.org/presentationml/2006/main">
  <p:tag name="COMMONDATA" val="eyJoZGlkIjoiNzQ3MTk3OTEyZDg4NzA3ZGRmN2U4ZTcxY2Y1ODYwYz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2ppt.com">
  <a:themeElements>
    <a:clrScheme name="自定义 3209">
      <a:dk1>
        <a:srgbClr val="C8A843"/>
      </a:dk1>
      <a:lt1>
        <a:srgbClr val="00BDC6"/>
      </a:lt1>
      <a:dk2>
        <a:srgbClr val="C276B8"/>
      </a:dk2>
      <a:lt2>
        <a:srgbClr val="8DC21F"/>
      </a:lt2>
      <a:accent1>
        <a:srgbClr val="080808"/>
      </a:accent1>
      <a:accent2>
        <a:srgbClr val="FFFFFF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2801</Words>
  <Application>WPS 演示</Application>
  <PresentationFormat>宽屏</PresentationFormat>
  <Paragraphs>220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方正尚酷简体</vt:lpstr>
      <vt:lpstr>微软雅黑</vt:lpstr>
      <vt:lpstr>Lato Light</vt:lpstr>
      <vt:lpstr>Verdana</vt:lpstr>
      <vt:lpstr>方正中等线简体</vt:lpstr>
      <vt:lpstr>Impact</vt:lpstr>
      <vt:lpstr>Arial Unicode MS</vt:lpstr>
      <vt:lpstr>Calibri</vt:lpstr>
      <vt:lpstr>黑体</vt:lpstr>
      <vt:lpstr>Directive Four</vt:lpstr>
      <vt:lpstr>Office 主题</vt:lpstr>
      <vt:lpstr>www.2ppt.com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老学生一枚</cp:lastModifiedBy>
  <cp:revision>57</cp:revision>
  <dcterms:created xsi:type="dcterms:W3CDTF">2022-08-15T08:06:00Z</dcterms:created>
  <dcterms:modified xsi:type="dcterms:W3CDTF">2022-08-16T01:48:06Z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B79C5FD870EA4BB0A3B8E7C5178F3577</vt:lpwstr>
  </property>
  <property fmtid="{D5CDD505-2E9C-101B-9397-08002B2CF9AE}" pid="3" name="KSOProductBuildVer">
    <vt:lpwstr>2052-11.1.0.12302</vt:lpwstr>
  </property>
</Properties>
</file>